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7" r:id="rId4"/>
    <p:sldId id="258" r:id="rId5"/>
    <p:sldId id="259" r:id="rId6"/>
    <p:sldId id="261" r:id="rId7"/>
    <p:sldId id="262" r:id="rId8"/>
    <p:sldId id="263" r:id="rId9"/>
    <p:sldId id="264" r:id="rId10"/>
    <p:sldId id="265" r:id="rId11"/>
  </p:sldIdLst>
  <p:sldSz cx="9144000" cy="5143500" type="screen16x9"/>
  <p:notesSz cx="6858000" cy="9144000"/>
  <p:embeddedFontLst>
    <p:embeddedFont>
      <p:font typeface="Dosis" panose="020B0604020202020204" charset="0"/>
      <p:regular r:id="rId13"/>
      <p:bold r:id="rId14"/>
    </p:embeddedFont>
    <p:embeddedFont>
      <p:font typeface="Roboto Black" panose="020B0604020202020204" charset="0"/>
      <p:bold r:id="rId15"/>
      <p:boldItalic r:id="rId16"/>
    </p:embeddedFont>
    <p:embeddedFont>
      <p:font typeface="Roboto" panose="020B0604020202020204" charset="0"/>
      <p:regular r:id="rId17"/>
      <p:bold r:id="rId18"/>
      <p:italic r:id="rId19"/>
      <p:boldItalic r:id="rId20"/>
    </p:embeddedFont>
    <p:embeddedFont>
      <p:font typeface="Roboto Thin"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58358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91749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4749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6235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b="0" i="0" u="none" strike="noStrike" cap="none" dirty="0">
                <a:solidFill>
                  <a:schemeClr val="lt1"/>
                </a:solidFill>
                <a:latin typeface="Roboto Black"/>
                <a:ea typeface="Roboto Black"/>
                <a:cs typeface="Roboto Black"/>
                <a:sym typeface="Roboto Black"/>
              </a:rPr>
              <a:t>Capston</a:t>
            </a:r>
            <a:r>
              <a:rPr lang="en-US" sz="5600" dirty="0">
                <a:solidFill>
                  <a:schemeClr val="lt1"/>
                </a:solidFill>
                <a:latin typeface="Roboto Black"/>
                <a:ea typeface="Roboto Black"/>
                <a:cs typeface="Roboto Black"/>
                <a:sym typeface="Roboto Black"/>
              </a:rPr>
              <a:t>e: </a:t>
            </a:r>
            <a:r>
              <a:rPr lang="en-US" sz="5600" dirty="0" err="1">
                <a:solidFill>
                  <a:schemeClr val="lt1"/>
                </a:solidFill>
                <a:latin typeface="Roboto Black"/>
                <a:ea typeface="Roboto Black"/>
                <a:cs typeface="Roboto Black"/>
                <a:sym typeface="Roboto Black"/>
              </a:rPr>
              <a:t>Warby</a:t>
            </a:r>
            <a:r>
              <a:rPr lang="en-US" sz="5600" dirty="0">
                <a:solidFill>
                  <a:schemeClr val="lt1"/>
                </a:solidFill>
                <a:latin typeface="Roboto Black"/>
                <a:ea typeface="Roboto Black"/>
                <a:cs typeface="Roboto Black"/>
                <a:sym typeface="Roboto Black"/>
              </a:rPr>
              <a:t> Parker</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Kevin Wh</a:t>
            </a:r>
            <a:r>
              <a:rPr lang="en-US" sz="2800" b="0" i="0" u="none" strike="noStrike" cap="none" dirty="0" err="1">
                <a:solidFill>
                  <a:srgbClr val="EFEFEF"/>
                </a:solidFill>
                <a:latin typeface="Roboto Thin"/>
                <a:ea typeface="Roboto Thin"/>
                <a:cs typeface="Roboto Thin"/>
                <a:sym typeface="Roboto Thin"/>
              </a:rPr>
              <a:t>eaton</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1/28/19</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dirty="0">
                <a:solidFill>
                  <a:srgbClr val="295269"/>
                </a:solidFill>
                <a:latin typeface="Roboto"/>
                <a:ea typeface="Roboto"/>
                <a:cs typeface="Roboto"/>
                <a:sym typeface="Roboto"/>
              </a:rPr>
              <a:t>Table of Contents</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rtl="0">
              <a:lnSpc>
                <a:spcPct val="115000"/>
              </a:lnSpc>
              <a:spcBef>
                <a:spcPts val="1100"/>
              </a:spcBef>
              <a:spcAft>
                <a:spcPts val="0"/>
              </a:spcAft>
              <a:buClr>
                <a:srgbClr val="222222"/>
              </a:buClr>
              <a:buSzPts val="2400"/>
              <a:buFont typeface="Roboto"/>
              <a:buAutoNum type="arabicPeriod"/>
            </a:pPr>
            <a:r>
              <a:rPr lang="en-US" sz="2400" b="0" i="0" u="none" strike="noStrike" cap="none" dirty="0">
                <a:solidFill>
                  <a:srgbClr val="222222"/>
                </a:solidFill>
                <a:highlight>
                  <a:srgbClr val="FFFFFF"/>
                </a:highlight>
                <a:latin typeface="Roboto"/>
                <a:ea typeface="Roboto"/>
                <a:cs typeface="Roboto"/>
                <a:sym typeface="Roboto"/>
              </a:rPr>
              <a:t>Quiz questions</a:t>
            </a:r>
          </a:p>
          <a:p>
            <a:pPr marL="76200" lvl="0">
              <a:lnSpc>
                <a:spcPct val="115000"/>
              </a:lnSpc>
              <a:buClr>
                <a:srgbClr val="222222"/>
              </a:buClr>
              <a:buSzPts val="2400"/>
            </a:pPr>
            <a:r>
              <a:rPr lang="en-US" sz="1600" dirty="0">
                <a:solidFill>
                  <a:srgbClr val="222222"/>
                </a:solidFill>
                <a:highlight>
                  <a:srgbClr val="FFFFFF"/>
                </a:highlight>
                <a:latin typeface="Roboto"/>
                <a:ea typeface="Roboto"/>
                <a:cs typeface="Roboto"/>
                <a:sym typeface="Roboto"/>
              </a:rPr>
              <a:t>	1.1 What does this table tell us?</a:t>
            </a:r>
          </a:p>
          <a:p>
            <a:pPr marL="76200" lvl="0">
              <a:lnSpc>
                <a:spcPct val="115000"/>
              </a:lnSpc>
              <a:buClr>
                <a:srgbClr val="222222"/>
              </a:buClr>
              <a:buSzPts val="2400"/>
            </a:pPr>
            <a:r>
              <a:rPr lang="en-US" sz="1600" dirty="0">
                <a:solidFill>
                  <a:srgbClr val="222222"/>
                </a:solidFill>
                <a:highlight>
                  <a:srgbClr val="FFFFFF"/>
                </a:highlight>
                <a:latin typeface="Roboto"/>
                <a:ea typeface="Roboto"/>
                <a:cs typeface="Roboto"/>
                <a:sym typeface="Roboto"/>
              </a:rPr>
              <a:t>	1.2 Where did users give up in the quiz funnel?</a:t>
            </a:r>
          </a:p>
          <a:p>
            <a:pPr marL="76200" lvl="0">
              <a:lnSpc>
                <a:spcPct val="115000"/>
              </a:lnSpc>
              <a:buClr>
                <a:srgbClr val="222222"/>
              </a:buClr>
              <a:buSzPts val="2400"/>
            </a:pPr>
            <a:r>
              <a:rPr lang="en-US" sz="2400" dirty="0">
                <a:solidFill>
                  <a:srgbClr val="222222"/>
                </a:solidFill>
                <a:highlight>
                  <a:srgbClr val="FFFFFF"/>
                </a:highlight>
                <a:latin typeface="Roboto"/>
                <a:ea typeface="Roboto"/>
                <a:cs typeface="Roboto"/>
                <a:sym typeface="Roboto"/>
              </a:rPr>
              <a:t>2.  Home Try-On A/B Test</a:t>
            </a:r>
          </a:p>
          <a:p>
            <a:pPr marL="76200" marR="0" lvl="0" rtl="0">
              <a:lnSpc>
                <a:spcPct val="115000"/>
              </a:lnSpc>
              <a:spcBef>
                <a:spcPts val="0"/>
              </a:spcBef>
              <a:spcAft>
                <a:spcPts val="0"/>
              </a:spcAft>
              <a:buClr>
                <a:srgbClr val="222222"/>
              </a:buClr>
              <a:buSzPts val="2400"/>
            </a:pPr>
            <a:r>
              <a:rPr lang="en-US" sz="1600" dirty="0">
                <a:solidFill>
                  <a:srgbClr val="222222"/>
                </a:solidFill>
                <a:highlight>
                  <a:srgbClr val="FFFFFF"/>
                </a:highlight>
                <a:latin typeface="Roboto"/>
                <a:ea typeface="Roboto"/>
                <a:cs typeface="Roboto"/>
                <a:sym typeface="Roboto"/>
              </a:rPr>
              <a:t>	2.1 Setting up the A/B Test</a:t>
            </a:r>
          </a:p>
          <a:p>
            <a:pPr marL="76200" marR="0" lvl="0" rtl="0">
              <a:lnSpc>
                <a:spcPct val="115000"/>
              </a:lnSpc>
              <a:spcBef>
                <a:spcPts val="0"/>
              </a:spcBef>
              <a:spcAft>
                <a:spcPts val="0"/>
              </a:spcAft>
              <a:buClr>
                <a:srgbClr val="222222"/>
              </a:buClr>
              <a:buSzPts val="2400"/>
            </a:pPr>
            <a:r>
              <a:rPr lang="en-US" sz="1600" dirty="0">
                <a:solidFill>
                  <a:srgbClr val="222222"/>
                </a:solidFill>
                <a:highlight>
                  <a:srgbClr val="FFFFFF"/>
                </a:highlight>
                <a:latin typeface="Roboto"/>
                <a:ea typeface="Roboto"/>
                <a:cs typeface="Roboto"/>
                <a:sym typeface="Roboto"/>
              </a:rPr>
              <a:t>	2.2 Combining all three Tables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buSzPts val="4800"/>
            </a:pPr>
            <a:r>
              <a:rPr lang="en" sz="4800" b="0" i="0" u="none" strike="noStrike" cap="none" dirty="0">
                <a:solidFill>
                  <a:schemeClr val="lt1"/>
                </a:solidFill>
                <a:latin typeface="Roboto Black"/>
                <a:ea typeface="Roboto Black"/>
                <a:cs typeface="Roboto Black"/>
                <a:sym typeface="Roboto Black"/>
              </a:rPr>
              <a:t>1. </a:t>
            </a:r>
            <a:r>
              <a:rPr lang="en-US" sz="4800" dirty="0">
                <a:solidFill>
                  <a:schemeClr val="bg1"/>
                </a:solidFill>
                <a:latin typeface="Roboto"/>
                <a:ea typeface="Roboto"/>
                <a:cs typeface="Roboto"/>
                <a:sym typeface="Roboto"/>
              </a:rPr>
              <a:t>Quiz questions</a:t>
            </a:r>
            <a:endParaRPr sz="1400" b="0" i="0" u="none" strike="noStrike" cap="none" dirty="0">
              <a:solidFill>
                <a:schemeClr val="bg1"/>
              </a:solidFil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US" sz="2400" b="1" i="0" u="none" strike="noStrike" cap="none" dirty="0">
                <a:solidFill>
                  <a:srgbClr val="295269"/>
                </a:solidFill>
                <a:latin typeface="Roboto"/>
                <a:ea typeface="Roboto"/>
                <a:cs typeface="Roboto"/>
                <a:sym typeface="Roboto"/>
              </a:rPr>
              <a:t>What does this table tell us?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SELECT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FROM </a:t>
            </a:r>
            <a:r>
              <a:rPr lang="en-US" sz="900" dirty="0">
                <a:latin typeface="Courier New"/>
                <a:ea typeface="Courier New"/>
                <a:cs typeface="Courier New"/>
                <a:sym typeface="Courier New"/>
              </a:rPr>
              <a:t>survey</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6"/>
            <a:ext cx="4920900" cy="10201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This table shows us the five questions that are visible to users and their responses.  Using this data you can cater to each user individually by recommending them items based on their responses.</a:t>
            </a: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522362573"/>
              </p:ext>
            </p:extLst>
          </p:nvPr>
        </p:nvGraphicFramePr>
        <p:xfrm>
          <a:off x="177975" y="2521553"/>
          <a:ext cx="5003300" cy="2550250"/>
        </p:xfrm>
        <a:graphic>
          <a:graphicData uri="http://schemas.openxmlformats.org/drawingml/2006/table">
            <a:tbl>
              <a:tblPr>
                <a:noFill/>
                <a:tableStyleId>{41C52BF7-F10D-42DD-8479-FF2DDF1A0279}</a:tableStyleId>
              </a:tblPr>
              <a:tblGrid>
                <a:gridCol w="15417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Response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1. What are you looking for</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effectLst/>
                          <a:latin typeface="Arial"/>
                          <a:ea typeface="Arial"/>
                          <a:cs typeface="Arial"/>
                          <a:sym typeface="Arial"/>
                        </a:rPr>
                        <a:t>005e7f99-d48c-4fce-b605-10506c85aaf7</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Women’s Styles</a:t>
                      </a:r>
                      <a:endParaRPr sz="800" u="none" strike="noStrike" cap="none" dirty="0"/>
                    </a:p>
                  </a:txBody>
                  <a:tcPr marL="91425" marR="91425" marT="91425" marB="91425"/>
                </a:tc>
                <a:extLst>
                  <a:ext uri="{0D108BD9-81ED-4DB2-BD59-A6C34878D82A}">
                    <a16:rowId xmlns:a16="http://schemas.microsoft.com/office/drawing/2014/main" val="10001"/>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2. What’s your fit?</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effectLst/>
                          <a:latin typeface="Arial"/>
                          <a:ea typeface="Arial"/>
                          <a:cs typeface="Arial"/>
                          <a:sym typeface="Arial"/>
                        </a:rPr>
                        <a:t>005e7f99-d48c-4fce-b605-10506c85aaf7</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Medium</a:t>
                      </a:r>
                      <a:endParaRPr sz="800" u="none" strike="noStrike" cap="none" dirty="0"/>
                    </a:p>
                  </a:txBody>
                  <a:tcPr marL="91425" marR="91425" marT="91425" marB="91425"/>
                </a:tc>
                <a:extLst>
                  <a:ext uri="{0D108BD9-81ED-4DB2-BD59-A6C34878D82A}">
                    <a16:rowId xmlns:a16="http://schemas.microsoft.com/office/drawing/2014/main" val="10002"/>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3. Which shapes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effectLst/>
                          <a:latin typeface="Arial"/>
                          <a:ea typeface="Arial"/>
                          <a:cs typeface="Arial"/>
                          <a:sym typeface="Arial"/>
                        </a:rPr>
                        <a:t>005e7f99-d48c-4fce-b605-10506c85aaf7</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Round</a:t>
                      </a:r>
                      <a:endParaRPr sz="800" u="none" strike="noStrike" cap="none" dirty="0"/>
                    </a:p>
                  </a:txBody>
                  <a:tcPr marL="91425" marR="91425" marT="91425" marB="91425"/>
                </a:tc>
                <a:extLst>
                  <a:ext uri="{0D108BD9-81ED-4DB2-BD59-A6C34878D82A}">
                    <a16:rowId xmlns:a16="http://schemas.microsoft.com/office/drawing/2014/main" val="10003"/>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4. Which colors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effectLst/>
                          <a:latin typeface="Arial"/>
                          <a:ea typeface="Arial"/>
                          <a:cs typeface="Arial"/>
                          <a:sym typeface="Arial"/>
                        </a:rPr>
                        <a:t>005e7f99-d48c-4fce-b605-10506c85aaf7</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Two-Tone</a:t>
                      </a:r>
                      <a:endParaRPr sz="800" u="none" strike="noStrike" cap="none" dirty="0"/>
                    </a:p>
                  </a:txBody>
                  <a:tcPr marL="91425" marR="91425" marT="91425" marB="91425"/>
                </a:tc>
                <a:extLst>
                  <a:ext uri="{0D108BD9-81ED-4DB2-BD59-A6C34878D82A}">
                    <a16:rowId xmlns:a16="http://schemas.microsoft.com/office/drawing/2014/main" val="10004"/>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5. When was your last eye exam?</a:t>
                      </a:r>
                      <a:endParaRPr sz="8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US" sz="800" b="0" i="0" u="none" strike="noStrike" cap="none" dirty="0">
                          <a:solidFill>
                            <a:srgbClr val="000000"/>
                          </a:solidFill>
                          <a:effectLst/>
                          <a:latin typeface="Arial"/>
                          <a:ea typeface="Arial"/>
                          <a:cs typeface="Arial"/>
                          <a:sym typeface="Arial"/>
                        </a:rPr>
                        <a:t>005e7f99-d48c-4fce-b605-10506c85aaf7</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&lt;1 year</a:t>
                      </a:r>
                      <a:endParaRPr sz="800" u="none" strike="noStrike" cap="none" dirty="0"/>
                    </a:p>
                  </a:txBody>
                  <a:tcPr marL="91425" marR="91425" marT="91425" marB="91425"/>
                </a:tc>
                <a:extLst>
                  <a:ext uri="{0D108BD9-81ED-4DB2-BD59-A6C34878D82A}">
                    <a16:rowId xmlns:a16="http://schemas.microsoft.com/office/drawing/2014/main" val="87761761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1.2 </a:t>
            </a:r>
            <a:r>
              <a:rPr lang="en-US" sz="2400" b="1" i="0" u="none" strike="noStrike" cap="none" dirty="0">
                <a:solidFill>
                  <a:srgbClr val="295269"/>
                </a:solidFill>
                <a:latin typeface="Roboto"/>
                <a:ea typeface="Roboto"/>
                <a:cs typeface="Roboto"/>
                <a:sym typeface="Roboto"/>
              </a:rPr>
              <a:t>Where did users give up in the quiz funnel?</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 sz="900" b="0" i="0" u="none" strike="noStrike" cap="none" dirty="0">
                <a:solidFill>
                  <a:srgbClr val="000000"/>
                </a:solidFill>
                <a:latin typeface="Courier New"/>
                <a:ea typeface="Courier New"/>
                <a:cs typeface="Courier New"/>
                <a:sym typeface="Courier New"/>
              </a:rPr>
              <a:t>SELECT </a:t>
            </a:r>
            <a:r>
              <a:rPr lang="en-US" sz="900" dirty="0">
                <a:latin typeface="Courier New"/>
                <a:ea typeface="Courier New"/>
                <a:cs typeface="Courier New"/>
                <a:sym typeface="Courier New"/>
              </a:rPr>
              <a:t>question, </a:t>
            </a:r>
          </a:p>
          <a:p>
            <a:pPr lvl="0">
              <a:buClr>
                <a:schemeClr val="dk1"/>
              </a:buClr>
              <a:buSzPts val="1100"/>
            </a:pPr>
            <a:r>
              <a:rPr lang="en-US" sz="900" dirty="0">
                <a:latin typeface="Courier New"/>
                <a:ea typeface="Courier New"/>
                <a:cs typeface="Courier New"/>
                <a:sym typeface="Courier New"/>
              </a:rPr>
              <a:t>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Group By question;</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5485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800" b="0" i="0" u="none" strike="noStrike" cap="none" dirty="0">
                <a:solidFill>
                  <a:srgbClr val="000000"/>
                </a:solidFill>
                <a:latin typeface="Roboto"/>
                <a:ea typeface="Roboto"/>
                <a:cs typeface="Roboto"/>
                <a:sym typeface="Roboto"/>
              </a:rPr>
              <a:t>This table shows us the total amount of responses to each question and their completion rate.  You can see that the third and fifth question have the lowest completion rate.  </a:t>
            </a:r>
            <a:r>
              <a:rPr lang="en-US" sz="800" dirty="0">
                <a:latin typeface="Roboto"/>
                <a:ea typeface="Roboto"/>
                <a:cs typeface="Roboto"/>
                <a:sym typeface="Roboto"/>
              </a:rPr>
              <a:t>This could be for a few reasons: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800" dirty="0">
                <a:latin typeface="Roboto"/>
                <a:ea typeface="Roboto"/>
                <a:cs typeface="Roboto"/>
                <a:sym typeface="Roboto"/>
              </a:rPr>
              <a:t>The user just wants to browse the selections and only needs to give the bare minimum information which doesn’t need to include shape preferences.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800" dirty="0">
                <a:latin typeface="Roboto"/>
                <a:ea typeface="Roboto"/>
                <a:cs typeface="Roboto"/>
                <a:sym typeface="Roboto"/>
              </a:rPr>
              <a:t>If the user wants to go more in depth by answering the shape question, then its not too far of a stretch to answer what colors the user prefers.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800" dirty="0">
                <a:latin typeface="Roboto"/>
                <a:ea typeface="Roboto"/>
                <a:cs typeface="Roboto"/>
                <a:sym typeface="Roboto"/>
              </a:rPr>
              <a:t>The last question can be seen as an attack or an insult to the user.  It is also a somewhat personal question.  Since you just answered four questions about product preferences, this question can imply your taste is bad.  It is also a question that even friends will not just ask you out of pure interest.  Unlike the other questions, this one can have a perceived wrong answer and make the user feel bad.  </a:t>
            </a:r>
            <a:endParaRPr lang="en-US" sz="1200" dirty="0">
              <a:latin typeface="Roboto"/>
              <a:ea typeface="Roboto"/>
              <a:cs typeface="Roboto"/>
              <a:sym typeface="Roboto"/>
            </a:endParaRPr>
          </a:p>
        </p:txBody>
      </p:sp>
      <p:graphicFrame>
        <p:nvGraphicFramePr>
          <p:cNvPr id="7" name="Shape 325">
            <a:extLst>
              <a:ext uri="{FF2B5EF4-FFF2-40B4-BE49-F238E27FC236}">
                <a16:creationId xmlns:a16="http://schemas.microsoft.com/office/drawing/2014/main" id="{7C617E7B-AC40-459E-A53F-F025F5339A1D}"/>
              </a:ext>
            </a:extLst>
          </p:cNvPr>
          <p:cNvGraphicFramePr/>
          <p:nvPr>
            <p:extLst>
              <p:ext uri="{D42A27DB-BD31-4B8C-83A1-F6EECF244321}">
                <p14:modId xmlns:p14="http://schemas.microsoft.com/office/powerpoint/2010/main" val="1163397800"/>
              </p:ext>
            </p:extLst>
          </p:nvPr>
        </p:nvGraphicFramePr>
        <p:xfrm>
          <a:off x="177975" y="2881973"/>
          <a:ext cx="5003300" cy="2185390"/>
        </p:xfrm>
        <a:graphic>
          <a:graphicData uri="http://schemas.openxmlformats.org/drawingml/2006/table">
            <a:tbl>
              <a:tblPr>
                <a:noFill/>
                <a:tableStyleId>{41C52BF7-F10D-42DD-8479-FF2DDF1A0279}</a:tableStyleId>
              </a:tblPr>
              <a:tblGrid>
                <a:gridCol w="15417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Count(Distinct </a:t>
                      </a:r>
                      <a:r>
                        <a:rPr lang="en-US" sz="1000" b="1" u="none" strike="noStrike" cap="none" dirty="0" err="1">
                          <a:solidFill>
                            <a:srgbClr val="FFFFFF"/>
                          </a:solidFill>
                        </a:rPr>
                        <a:t>user_id</a:t>
                      </a:r>
                      <a:r>
                        <a:rPr lang="en-US" sz="1000" b="1" u="none" strike="noStrike" cap="none" dirty="0">
                          <a:solidFill>
                            <a:srgbClr val="FFFFFF"/>
                          </a:solidFill>
                        </a:rPr>
                        <a:t>)</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Completion Rate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1. What are you looking for</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effectLst/>
                          <a:latin typeface="Arial"/>
                          <a:ea typeface="Arial"/>
                          <a:cs typeface="Arial"/>
                          <a:sym typeface="Arial"/>
                        </a:rPr>
                        <a:t>500</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100%</a:t>
                      </a:r>
                      <a:endParaRPr sz="800" u="none" strike="noStrike" cap="none" dirty="0"/>
                    </a:p>
                  </a:txBody>
                  <a:tcPr marL="91425" marR="91425" marT="91425" marB="91425"/>
                </a:tc>
                <a:extLst>
                  <a:ext uri="{0D108BD9-81ED-4DB2-BD59-A6C34878D82A}">
                    <a16:rowId xmlns:a16="http://schemas.microsoft.com/office/drawing/2014/main" val="10001"/>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2. What’s your fit?</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effectLst/>
                          <a:latin typeface="Arial"/>
                          <a:ea typeface="Arial"/>
                          <a:cs typeface="Arial"/>
                          <a:sym typeface="Arial"/>
                        </a:rPr>
                        <a:t>475</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95%</a:t>
                      </a:r>
                      <a:endParaRPr sz="800" u="none" strike="noStrike" cap="none" dirty="0"/>
                    </a:p>
                  </a:txBody>
                  <a:tcPr marL="91425" marR="91425" marT="91425" marB="91425"/>
                </a:tc>
                <a:extLst>
                  <a:ext uri="{0D108BD9-81ED-4DB2-BD59-A6C34878D82A}">
                    <a16:rowId xmlns:a16="http://schemas.microsoft.com/office/drawing/2014/main" val="10002"/>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3. Which shapes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effectLst/>
                          <a:latin typeface="Arial"/>
                          <a:ea typeface="Arial"/>
                          <a:cs typeface="Arial"/>
                          <a:sym typeface="Arial"/>
                        </a:rPr>
                        <a:t>380</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80%</a:t>
                      </a:r>
                      <a:endParaRPr sz="800" u="none" strike="noStrike" cap="none" dirty="0"/>
                    </a:p>
                  </a:txBody>
                  <a:tcPr marL="91425" marR="91425" marT="91425" marB="91425"/>
                </a:tc>
                <a:extLst>
                  <a:ext uri="{0D108BD9-81ED-4DB2-BD59-A6C34878D82A}">
                    <a16:rowId xmlns:a16="http://schemas.microsoft.com/office/drawing/2014/main" val="10003"/>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4. Which colors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effectLst/>
                          <a:latin typeface="Arial"/>
                          <a:ea typeface="Arial"/>
                          <a:cs typeface="Arial"/>
                          <a:sym typeface="Arial"/>
                        </a:rPr>
                        <a:t>361</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95%</a:t>
                      </a:r>
                      <a:endParaRPr sz="800" u="none" strike="noStrike" cap="none" dirty="0"/>
                    </a:p>
                  </a:txBody>
                  <a:tcPr marL="91425" marR="91425" marT="91425" marB="91425"/>
                </a:tc>
                <a:extLst>
                  <a:ext uri="{0D108BD9-81ED-4DB2-BD59-A6C34878D82A}">
                    <a16:rowId xmlns:a16="http://schemas.microsoft.com/office/drawing/2014/main" val="10004"/>
                  </a:ext>
                </a:extLst>
              </a:tr>
              <a:tr h="335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5. When was your last eye exam?</a:t>
                      </a:r>
                      <a:endParaRPr sz="8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US" sz="800" b="0" i="0" u="none" strike="noStrike" cap="none" dirty="0">
                          <a:solidFill>
                            <a:srgbClr val="000000"/>
                          </a:solidFill>
                          <a:effectLst/>
                          <a:latin typeface="Arial"/>
                          <a:ea typeface="Arial"/>
                          <a:cs typeface="Arial"/>
                          <a:sym typeface="Arial"/>
                        </a:rPr>
                        <a:t>270</a:t>
                      </a:r>
                      <a:endParaRPr lang="en-US"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74.79%</a:t>
                      </a:r>
                      <a:endParaRPr sz="800" u="none" strike="noStrike" cap="none" dirty="0"/>
                    </a:p>
                  </a:txBody>
                  <a:tcPr marL="91425" marR="91425" marT="91425" marB="91425"/>
                </a:tc>
                <a:extLst>
                  <a:ext uri="{0D108BD9-81ED-4DB2-BD59-A6C34878D82A}">
                    <a16:rowId xmlns:a16="http://schemas.microsoft.com/office/drawing/2014/main" val="877617612"/>
                  </a:ext>
                </a:extLst>
              </a:tr>
            </a:tbl>
          </a:graphicData>
        </a:graphic>
      </p:graphicFrame>
    </p:spTree>
    <p:extLst>
      <p:ext uri="{BB962C8B-B14F-4D97-AF65-F5344CB8AC3E}">
        <p14:creationId xmlns:p14="http://schemas.microsoft.com/office/powerpoint/2010/main" val="263668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buSzPts val="4800"/>
            </a:pPr>
            <a:r>
              <a:rPr lang="en" sz="4800" dirty="0">
                <a:solidFill>
                  <a:schemeClr val="lt1"/>
                </a:solidFill>
                <a:latin typeface="Roboto Black"/>
                <a:ea typeface="Roboto Black"/>
                <a:cs typeface="Roboto Black"/>
                <a:sym typeface="Roboto Black"/>
              </a:rPr>
              <a:t>2</a:t>
            </a:r>
            <a:r>
              <a:rPr lang="en" sz="4800" b="0" i="0" u="none" strike="noStrike" cap="none" dirty="0">
                <a:solidFill>
                  <a:schemeClr val="lt1"/>
                </a:solidFill>
                <a:latin typeface="Roboto Black"/>
                <a:ea typeface="Roboto Black"/>
                <a:cs typeface="Roboto Black"/>
                <a:sym typeface="Roboto Black"/>
              </a:rPr>
              <a:t>. </a:t>
            </a:r>
            <a:r>
              <a:rPr lang="en-US" sz="4800" b="0" i="0" u="none" strike="noStrike" cap="none" dirty="0">
                <a:solidFill>
                  <a:schemeClr val="lt1"/>
                </a:solidFill>
                <a:latin typeface="Roboto Black"/>
                <a:ea typeface="Roboto Black"/>
                <a:cs typeface="Roboto Black"/>
                <a:sym typeface="Roboto Black"/>
              </a:rPr>
              <a:t>Home Try-On A/B Test</a:t>
            </a:r>
            <a:endParaRPr sz="1400" b="0" i="0" u="none" strike="noStrike" cap="none" dirty="0">
              <a:solidFill>
                <a:schemeClr val="bg1"/>
              </a:solidFill>
              <a:sym typeface="Arial"/>
            </a:endParaRPr>
          </a:p>
        </p:txBody>
      </p:sp>
    </p:spTree>
    <p:extLst>
      <p:ext uri="{BB962C8B-B14F-4D97-AF65-F5344CB8AC3E}">
        <p14:creationId xmlns:p14="http://schemas.microsoft.com/office/powerpoint/2010/main" val="660381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2.1 Setting up the A/B test</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SELECT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FROM </a:t>
            </a:r>
            <a:r>
              <a:rPr lang="en-US" sz="900" b="0" i="0" u="none" strike="noStrike" cap="none" dirty="0">
                <a:solidFill>
                  <a:srgbClr val="000000"/>
                </a:solidFill>
                <a:latin typeface="Courier New"/>
                <a:ea typeface="Courier New"/>
                <a:cs typeface="Courier New"/>
                <a:sym typeface="Courier New"/>
              </a:rPr>
              <a:t>quiz</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LIMIT 5;</a:t>
            </a:r>
          </a:p>
          <a:p>
            <a:pPr marL="0" marR="0" lvl="0" indent="0" algn="l" rtl="0">
              <a:lnSpc>
                <a:spcPct val="100000"/>
              </a:lnSpc>
              <a:spcBef>
                <a:spcPts val="0"/>
              </a:spcBef>
              <a:spcAft>
                <a:spcPts val="0"/>
              </a:spcAft>
              <a:buClr>
                <a:schemeClr val="dk1"/>
              </a:buClr>
              <a:buSzPts val="1100"/>
              <a:buFont typeface="Arial"/>
              <a:buNone/>
            </a:pPr>
            <a:endParaRPr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6"/>
            <a:ext cx="4920900" cy="10201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This gives us three separate tables, each with their own columns and a </a:t>
            </a:r>
            <a:r>
              <a:rPr lang="en-US" sz="1200" b="0" i="0" u="none" strike="noStrike" cap="none" dirty="0" err="1">
                <a:solidFill>
                  <a:srgbClr val="000000"/>
                </a:solidFill>
                <a:latin typeface="Roboto"/>
                <a:ea typeface="Roboto"/>
                <a:cs typeface="Roboto"/>
                <a:sym typeface="Roboto"/>
              </a:rPr>
              <a:t>user_id</a:t>
            </a:r>
            <a:r>
              <a:rPr lang="en-US" sz="1200" b="0" i="0" u="none" strike="noStrike" cap="none" dirty="0">
                <a:solidFill>
                  <a:srgbClr val="000000"/>
                </a:solidFill>
                <a:latin typeface="Roboto"/>
                <a:ea typeface="Roboto"/>
                <a:cs typeface="Roboto"/>
                <a:sym typeface="Roboto"/>
              </a:rPr>
              <a:t> to tie them together.  Now we see each </a:t>
            </a:r>
            <a:r>
              <a:rPr lang="en-US" sz="1200" b="0" i="0" u="none" strike="noStrike" cap="none" dirty="0" err="1">
                <a:solidFill>
                  <a:srgbClr val="000000"/>
                </a:solidFill>
                <a:latin typeface="Roboto"/>
                <a:ea typeface="Roboto"/>
                <a:cs typeface="Roboto"/>
                <a:sym typeface="Roboto"/>
              </a:rPr>
              <a:t>user_id</a:t>
            </a:r>
            <a:r>
              <a:rPr lang="en-US" sz="1200" b="0" i="0" u="none" strike="noStrike" cap="none" dirty="0">
                <a:solidFill>
                  <a:srgbClr val="000000"/>
                </a:solidFill>
                <a:latin typeface="Roboto"/>
                <a:ea typeface="Roboto"/>
                <a:cs typeface="Roboto"/>
                <a:sym typeface="Roboto"/>
              </a:rPr>
              <a:t> in all three tables can be joined together, so that the information in all three tables can be combined into one.  Below is a picture of the table that the query to the right will show. </a:t>
            </a:r>
            <a:endParaRPr sz="1200" b="0" i="0" u="none" strike="noStrike" cap="none" dirty="0">
              <a:solidFill>
                <a:srgbClr val="000000"/>
              </a:solidFill>
              <a:latin typeface="Roboto"/>
              <a:ea typeface="Roboto"/>
              <a:cs typeface="Roboto"/>
              <a:sym typeface="Roboto"/>
            </a:endParaRPr>
          </a:p>
        </p:txBody>
      </p:sp>
      <p:pic>
        <p:nvPicPr>
          <p:cNvPr id="5" name="Picture 4">
            <a:extLst>
              <a:ext uri="{FF2B5EF4-FFF2-40B4-BE49-F238E27FC236}">
                <a16:creationId xmlns:a16="http://schemas.microsoft.com/office/drawing/2014/main" id="{B3BA27D9-D8A2-44C9-8BC2-913122B148E9}"/>
              </a:ext>
            </a:extLst>
          </p:cNvPr>
          <p:cNvPicPr>
            <a:picLocks noChangeAspect="1"/>
          </p:cNvPicPr>
          <p:nvPr/>
        </p:nvPicPr>
        <p:blipFill>
          <a:blip r:embed="rId3"/>
          <a:stretch>
            <a:fillRect/>
          </a:stretch>
        </p:blipFill>
        <p:spPr>
          <a:xfrm>
            <a:off x="177975" y="2500966"/>
            <a:ext cx="4815801" cy="2349909"/>
          </a:xfrm>
          <a:prstGeom prst="rect">
            <a:avLst/>
          </a:prstGeom>
        </p:spPr>
      </p:pic>
    </p:spTree>
    <p:extLst>
      <p:ext uri="{BB962C8B-B14F-4D97-AF65-F5344CB8AC3E}">
        <p14:creationId xmlns:p14="http://schemas.microsoft.com/office/powerpoint/2010/main" val="175311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2.2 Combining all three Tables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SELECT </a:t>
            </a:r>
            <a:r>
              <a:rPr lang="en" sz="900" dirty="0">
                <a:latin typeface="Courier New"/>
                <a:ea typeface="Courier New"/>
                <a:cs typeface="Courier New"/>
                <a:sym typeface="Courier New"/>
              </a:rPr>
              <a:t>Distinct quiz.user_id,</a:t>
            </a: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   CASE</a:t>
            </a:r>
          </a:p>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      WHEN</a:t>
            </a: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      home_try_on.user_id IS NOT NULL</a:t>
            </a:r>
          </a:p>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      T</a:t>
            </a:r>
            <a:r>
              <a:rPr lang="en-US" sz="900" dirty="0">
                <a:latin typeface="Courier New"/>
                <a:ea typeface="Courier New"/>
                <a:cs typeface="Courier New"/>
                <a:sym typeface="Courier New"/>
              </a:rPr>
              <a:t>HEN ‘True’</a:t>
            </a:r>
          </a:p>
          <a:p>
            <a:pPr marL="0" marR="0" lvl="0" indent="0" algn="l" rtl="0">
              <a:lnSpc>
                <a:spcPct val="100000"/>
              </a:lnSpc>
              <a:spcBef>
                <a:spcPts val="0"/>
              </a:spcBef>
              <a:spcAft>
                <a:spcPts val="0"/>
              </a:spcAft>
              <a:buClr>
                <a:schemeClr val="dk1"/>
              </a:buClr>
              <a:buSzPts val="1100"/>
              <a:buFont typeface="Arial"/>
              <a:buNone/>
            </a:pPr>
            <a:r>
              <a:rPr lang="en-US" sz="900" b="0" i="0" u="none" strike="noStrike" cap="none" dirty="0">
                <a:solidFill>
                  <a:srgbClr val="000000"/>
                </a:solidFill>
                <a:latin typeface="Courier New"/>
                <a:ea typeface="Courier New"/>
                <a:cs typeface="Courier New"/>
                <a:sym typeface="Courier New"/>
              </a:rPr>
              <a:t>      </a:t>
            </a:r>
            <a:r>
              <a:rPr lang="en-US" sz="900" dirty="0">
                <a:latin typeface="Courier New"/>
                <a:ea typeface="Courier New"/>
                <a:cs typeface="Courier New"/>
                <a:sym typeface="Courier New"/>
              </a:rPr>
              <a:t>ELSE ‘False’</a:t>
            </a:r>
          </a:p>
          <a:p>
            <a:pPr marL="0" marR="0" lvl="0" indent="0" algn="l" rtl="0">
              <a:lnSpc>
                <a:spcPct val="100000"/>
              </a:lnSpc>
              <a:spcBef>
                <a:spcPts val="0"/>
              </a:spcBef>
              <a:spcAft>
                <a:spcPts val="0"/>
              </a:spcAft>
              <a:buClr>
                <a:schemeClr val="dk1"/>
              </a:buClr>
              <a:buSzPts val="1100"/>
              <a:buFont typeface="Arial"/>
              <a:buNone/>
            </a:pPr>
            <a:r>
              <a:rPr lang="en-US" sz="900" b="0" i="0" u="none" strike="noStrike" cap="none" dirty="0">
                <a:solidFill>
                  <a:srgbClr val="000000"/>
                </a:solidFill>
                <a:latin typeface="Courier New"/>
                <a:ea typeface="Courier New"/>
                <a:cs typeface="Courier New"/>
                <a:sym typeface="Courier New"/>
              </a:rPr>
              <a:t>   </a:t>
            </a:r>
            <a:r>
              <a:rPr lang="en-US" sz="900" dirty="0">
                <a:latin typeface="Courier New"/>
                <a:ea typeface="Courier New"/>
                <a:cs typeface="Courier New"/>
                <a:sym typeface="Courier New"/>
              </a:rPr>
              <a:t>END AS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a:t>
            </a:r>
          </a:p>
          <a:p>
            <a:pPr lvl="0">
              <a:buClr>
                <a:schemeClr val="dk1"/>
              </a:buClr>
              <a:buSzPts val="1100"/>
            </a:pPr>
            <a:r>
              <a:rPr lang="en" sz="900" dirty="0">
                <a:latin typeface="Courier New"/>
                <a:ea typeface="Courier New"/>
                <a:cs typeface="Courier New"/>
                <a:sym typeface="Courier New"/>
              </a:rPr>
              <a:t>   CASE</a:t>
            </a:r>
          </a:p>
          <a:p>
            <a:pPr lvl="0">
              <a:buClr>
                <a:schemeClr val="dk1"/>
              </a:buClr>
              <a:buSzPts val="1100"/>
            </a:pPr>
            <a:r>
              <a:rPr lang="en" sz="900" dirty="0">
                <a:latin typeface="Courier New"/>
                <a:ea typeface="Courier New"/>
                <a:cs typeface="Courier New"/>
                <a:sym typeface="Courier New"/>
              </a:rPr>
              <a:t>      WHEN</a:t>
            </a:r>
          </a:p>
          <a:p>
            <a:pPr lvl="0">
              <a:buClr>
                <a:schemeClr val="dk1"/>
              </a:buClr>
              <a:buSzPts val="1100"/>
            </a:pPr>
            <a:r>
              <a:rPr lang="en" sz="900" dirty="0">
                <a:latin typeface="Courier New"/>
                <a:ea typeface="Courier New"/>
                <a:cs typeface="Courier New"/>
                <a:sym typeface="Courier New"/>
              </a:rPr>
              <a:t>      </a:t>
            </a:r>
            <a:r>
              <a:rPr lang="en-US" sz="900" dirty="0" err="1">
                <a:latin typeface="Courier New"/>
                <a:ea typeface="Courier New"/>
                <a:cs typeface="Courier New"/>
                <a:sym typeface="Courier New"/>
              </a:rPr>
              <a:t>number_of_pairs</a:t>
            </a:r>
            <a:r>
              <a:rPr lang="en" sz="900" dirty="0">
                <a:latin typeface="Courier New"/>
                <a:ea typeface="Courier New"/>
                <a:cs typeface="Courier New"/>
                <a:sym typeface="Courier New"/>
              </a:rPr>
              <a:t>.user_id IS NULL</a:t>
            </a:r>
          </a:p>
          <a:p>
            <a:pPr lvl="0">
              <a:buClr>
                <a:schemeClr val="dk1"/>
              </a:buClr>
              <a:buSzPts val="1100"/>
            </a:pPr>
            <a:r>
              <a:rPr lang="en" sz="900" dirty="0">
                <a:latin typeface="Courier New"/>
                <a:ea typeface="Courier New"/>
                <a:cs typeface="Courier New"/>
                <a:sym typeface="Courier New"/>
              </a:rPr>
              <a:t>      T</a:t>
            </a:r>
            <a:r>
              <a:rPr lang="en-US" sz="900" dirty="0">
                <a:latin typeface="Courier New"/>
                <a:ea typeface="Courier New"/>
                <a:cs typeface="Courier New"/>
                <a:sym typeface="Courier New"/>
              </a:rPr>
              <a:t>HEN ‘NULL’</a:t>
            </a:r>
          </a:p>
          <a:p>
            <a:pPr lvl="0">
              <a:buClr>
                <a:schemeClr val="dk1"/>
              </a:buClr>
              <a:buSzPts val="1100"/>
            </a:pPr>
            <a:r>
              <a:rPr lang="en-US" sz="900" dirty="0">
                <a:latin typeface="Courier New"/>
                <a:ea typeface="Courier New"/>
                <a:cs typeface="Courier New"/>
                <a:sym typeface="Courier New"/>
              </a:rPr>
              <a:t>      ELSE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END AS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a:t>
            </a:r>
          </a:p>
          <a:p>
            <a:pPr lvl="0">
              <a:buClr>
                <a:schemeClr val="dk1"/>
              </a:buClr>
              <a:buSzPts val="1100"/>
            </a:pPr>
            <a:r>
              <a:rPr lang="en" sz="900" dirty="0">
                <a:latin typeface="Courier New"/>
                <a:ea typeface="Courier New"/>
                <a:cs typeface="Courier New"/>
                <a:sym typeface="Courier New"/>
              </a:rPr>
              <a:t>   CASE</a:t>
            </a:r>
          </a:p>
          <a:p>
            <a:pPr lvl="0">
              <a:buClr>
                <a:schemeClr val="dk1"/>
              </a:buClr>
              <a:buSzPts val="1100"/>
            </a:pPr>
            <a:r>
              <a:rPr lang="en" sz="900" dirty="0">
                <a:latin typeface="Courier New"/>
                <a:ea typeface="Courier New"/>
                <a:cs typeface="Courier New"/>
                <a:sym typeface="Courier New"/>
              </a:rPr>
              <a:t>      WHEN</a:t>
            </a:r>
          </a:p>
          <a:p>
            <a:pPr lvl="0">
              <a:buClr>
                <a:schemeClr val="dk1"/>
              </a:buClr>
              <a:buSzPts val="1100"/>
            </a:pPr>
            <a:r>
              <a:rPr lang="en" sz="900" dirty="0">
                <a:latin typeface="Courier New"/>
                <a:ea typeface="Courier New"/>
                <a:cs typeface="Courier New"/>
                <a:sym typeface="Courier New"/>
              </a:rPr>
              <a:t>      </a:t>
            </a:r>
            <a:r>
              <a:rPr lang="en-US" sz="900" dirty="0">
                <a:latin typeface="Courier New"/>
                <a:ea typeface="Courier New"/>
                <a:cs typeface="Courier New"/>
                <a:sym typeface="Courier New"/>
              </a:rPr>
              <a:t>purchase</a:t>
            </a:r>
            <a:r>
              <a:rPr lang="en" sz="900" dirty="0">
                <a:latin typeface="Courier New"/>
                <a:ea typeface="Courier New"/>
                <a:cs typeface="Courier New"/>
                <a:sym typeface="Courier New"/>
              </a:rPr>
              <a:t>.user_id IS NOT NULL</a:t>
            </a:r>
          </a:p>
          <a:p>
            <a:pPr lvl="0">
              <a:buClr>
                <a:schemeClr val="dk1"/>
              </a:buClr>
              <a:buSzPts val="1100"/>
            </a:pPr>
            <a:r>
              <a:rPr lang="en" sz="900" dirty="0">
                <a:latin typeface="Courier New"/>
                <a:ea typeface="Courier New"/>
                <a:cs typeface="Courier New"/>
                <a:sym typeface="Courier New"/>
              </a:rPr>
              <a:t>      T</a:t>
            </a:r>
            <a:r>
              <a:rPr lang="en-US" sz="900" dirty="0">
                <a:latin typeface="Courier New"/>
                <a:ea typeface="Courier New"/>
                <a:cs typeface="Courier New"/>
                <a:sym typeface="Courier New"/>
              </a:rPr>
              <a:t>HEN ‘True’</a:t>
            </a:r>
          </a:p>
          <a:p>
            <a:pPr lvl="0">
              <a:buClr>
                <a:schemeClr val="dk1"/>
              </a:buClr>
              <a:buSzPts val="1100"/>
            </a:pPr>
            <a:r>
              <a:rPr lang="en-US" sz="900" dirty="0">
                <a:latin typeface="Courier New"/>
                <a:ea typeface="Courier New"/>
                <a:cs typeface="Courier New"/>
                <a:sym typeface="Courier New"/>
              </a:rPr>
              <a:t>      ELSE ‘False’</a:t>
            </a:r>
          </a:p>
          <a:p>
            <a:pPr lvl="0">
              <a:buClr>
                <a:schemeClr val="dk1"/>
              </a:buClr>
              <a:buSzPts val="1100"/>
            </a:pPr>
            <a:r>
              <a:rPr lang="en-US" sz="900" dirty="0">
                <a:latin typeface="Courier New"/>
                <a:ea typeface="Courier New"/>
                <a:cs typeface="Courier New"/>
                <a:sym typeface="Courier New"/>
              </a:rPr>
              <a:t>   END AS </a:t>
            </a:r>
            <a:r>
              <a:rPr lang="en-US" sz="900" dirty="0" err="1">
                <a:latin typeface="Courier New"/>
                <a:ea typeface="Courier New"/>
                <a:cs typeface="Courier New"/>
                <a:sym typeface="Courier New"/>
              </a:rPr>
              <a:t>is_purchase</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FROM </a:t>
            </a:r>
            <a:r>
              <a:rPr lang="en-US" sz="900" dirty="0">
                <a:latin typeface="Courier New"/>
                <a:ea typeface="Courier New"/>
                <a:cs typeface="Courier New"/>
                <a:sym typeface="Courier New"/>
              </a:rPr>
              <a:t>quiz</a:t>
            </a:r>
          </a:p>
          <a:p>
            <a:pPr marL="0" marR="0" lvl="0" indent="0" algn="l" rtl="0">
              <a:lnSpc>
                <a:spcPct val="100000"/>
              </a:lnSpc>
              <a:spcBef>
                <a:spcPts val="0"/>
              </a:spcBef>
              <a:spcAft>
                <a:spcPts val="0"/>
              </a:spcAft>
              <a:buClr>
                <a:schemeClr val="dk1"/>
              </a:buClr>
              <a:buSzPts val="1100"/>
              <a:buFont typeface="Arial"/>
              <a:buNone/>
            </a:pPr>
            <a:r>
              <a:rPr lang="en-US" sz="900" b="0" i="0" u="none" strike="noStrike" cap="none" dirty="0">
                <a:solidFill>
                  <a:srgbClr val="000000"/>
                </a:solidFill>
                <a:latin typeface="Courier New"/>
                <a:ea typeface="Courier New"/>
                <a:cs typeface="Courier New"/>
                <a:sym typeface="Courier New"/>
              </a:rPr>
              <a:t>LEFT JOIN </a:t>
            </a:r>
            <a:r>
              <a:rPr lang="en-US" sz="900" b="0" i="0" u="none" strike="noStrike" cap="none" dirty="0" err="1">
                <a:solidFill>
                  <a:srgbClr val="000000"/>
                </a:solidFill>
                <a:latin typeface="Courier New"/>
                <a:ea typeface="Courier New"/>
                <a:cs typeface="Courier New"/>
                <a:sym typeface="Courier New"/>
              </a:rPr>
              <a:t>home_try</a:t>
            </a:r>
            <a:r>
              <a:rPr lang="en-US" sz="900" dirty="0" err="1">
                <a:latin typeface="Courier New"/>
                <a:ea typeface="Courier New"/>
                <a:cs typeface="Courier New"/>
                <a:sym typeface="Courier New"/>
              </a:rPr>
              <a:t>_on</a:t>
            </a: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0" i="0" u="none" strike="noStrike" cap="none" dirty="0">
                <a:solidFill>
                  <a:srgbClr val="000000"/>
                </a:solidFill>
                <a:latin typeface="Courier New"/>
                <a:ea typeface="Courier New"/>
                <a:cs typeface="Courier New"/>
                <a:sym typeface="Courier New"/>
              </a:rPr>
              <a:t>   ON </a:t>
            </a:r>
            <a:r>
              <a:rPr lang="en-US" sz="900" b="0" i="0" u="none" strike="noStrike" cap="none" dirty="0" err="1">
                <a:solidFill>
                  <a:srgbClr val="000000"/>
                </a:solidFill>
                <a:latin typeface="Courier New"/>
                <a:ea typeface="Courier New"/>
                <a:cs typeface="Courier New"/>
                <a:sym typeface="Courier New"/>
              </a:rPr>
              <a:t>home_try_on.user_id</a:t>
            </a:r>
            <a:r>
              <a:rPr lang="en-US" sz="900" b="0" i="0" u="none" strike="noStrike" cap="none" dirty="0">
                <a:solidFill>
                  <a:srgbClr val="000000"/>
                </a:solidFill>
                <a:latin typeface="Courier New"/>
                <a:ea typeface="Courier New"/>
                <a:cs typeface="Courier New"/>
                <a:sym typeface="Courier New"/>
              </a:rPr>
              <a:t> = </a:t>
            </a:r>
            <a:r>
              <a:rPr lang="en-US" sz="900" b="0" i="0" u="none" strike="noStrike" cap="none" dirty="0" err="1">
                <a:solidFill>
                  <a:srgbClr val="000000"/>
                </a:solidFill>
                <a:latin typeface="Courier New"/>
                <a:ea typeface="Courier New"/>
                <a:cs typeface="Courier New"/>
                <a:sym typeface="Courier New"/>
              </a:rPr>
              <a:t>quiz.user_id</a:t>
            </a: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LEFT JOIN purchase</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purchase.user_id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home_try_on_id</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6"/>
            <a:ext cx="4920900" cy="167807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800" b="0" i="0" u="none" strike="noStrike" cap="none" dirty="0">
                <a:solidFill>
                  <a:srgbClr val="000000"/>
                </a:solidFill>
                <a:latin typeface="Roboto"/>
                <a:ea typeface="Roboto"/>
                <a:cs typeface="Roboto"/>
                <a:sym typeface="Roboto"/>
              </a:rPr>
              <a:t>By using a left join we can get all the records from the first table, which is quiz, and then get the records from each subsequent table from the selected columns.  </a:t>
            </a:r>
            <a:r>
              <a:rPr lang="en-US" sz="800" dirty="0">
                <a:latin typeface="Roboto"/>
                <a:ea typeface="Roboto"/>
                <a:cs typeface="Roboto"/>
                <a:sym typeface="Roboto"/>
              </a:rPr>
              <a:t>We get NULL as data when there are no related records.  There are several ways </a:t>
            </a:r>
            <a:r>
              <a:rPr lang="en-US" sz="800" dirty="0" err="1">
                <a:latin typeface="Roboto"/>
                <a:ea typeface="Roboto"/>
                <a:cs typeface="Roboto"/>
                <a:sym typeface="Roboto"/>
              </a:rPr>
              <a:t>Warby</a:t>
            </a:r>
            <a:r>
              <a:rPr lang="en-US" sz="800" dirty="0">
                <a:latin typeface="Roboto"/>
                <a:ea typeface="Roboto"/>
                <a:cs typeface="Roboto"/>
                <a:sym typeface="Roboto"/>
              </a:rPr>
              <a:t>-Parker can use this data:</a:t>
            </a:r>
          </a:p>
          <a:p>
            <a:pPr marL="0" marR="0" lvl="0" indent="0" algn="l" rtl="0">
              <a:lnSpc>
                <a:spcPct val="115000"/>
              </a:lnSpc>
              <a:spcBef>
                <a:spcPts val="0"/>
              </a:spcBef>
              <a:spcAft>
                <a:spcPts val="0"/>
              </a:spcAft>
              <a:buClr>
                <a:schemeClr val="dk1"/>
              </a:buClr>
              <a:buSzPts val="1100"/>
              <a:buFont typeface="Arial"/>
              <a:buNone/>
            </a:pPr>
            <a:endParaRPr lang="en-US" sz="800" dirty="0">
              <a:latin typeface="Roboto"/>
              <a:ea typeface="Roboto"/>
              <a:cs typeface="Roboto"/>
              <a:sym typeface="Roboto"/>
            </a:endParaRP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800" b="0" i="0" u="none" strike="noStrike" cap="none" dirty="0">
                <a:solidFill>
                  <a:srgbClr val="000000"/>
                </a:solidFill>
                <a:latin typeface="Roboto"/>
                <a:ea typeface="Roboto"/>
                <a:cs typeface="Roboto"/>
                <a:sym typeface="Roboto"/>
              </a:rPr>
              <a:t>You can calculate purchase rates between customers who tried the </a:t>
            </a:r>
            <a:r>
              <a:rPr lang="en-US" sz="800" b="0" i="0" u="none" strike="noStrike" cap="none" dirty="0" err="1">
                <a:solidFill>
                  <a:srgbClr val="000000"/>
                </a:solidFill>
                <a:latin typeface="Roboto"/>
                <a:ea typeface="Roboto"/>
                <a:cs typeface="Roboto"/>
                <a:sym typeface="Roboto"/>
              </a:rPr>
              <a:t>home_try_on</a:t>
            </a:r>
            <a:r>
              <a:rPr lang="en-US" sz="800" b="0" i="0" u="none" strike="noStrike" cap="none" dirty="0">
                <a:solidFill>
                  <a:srgbClr val="000000"/>
                </a:solidFill>
                <a:latin typeface="Roboto"/>
                <a:ea typeface="Roboto"/>
                <a:cs typeface="Roboto"/>
                <a:sym typeface="Roboto"/>
              </a:rPr>
              <a:t> and those who didn’t</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800" dirty="0">
                <a:latin typeface="Roboto"/>
                <a:ea typeface="Roboto"/>
                <a:cs typeface="Roboto"/>
                <a:sym typeface="Roboto"/>
              </a:rPr>
              <a:t>You can calculate if customers who had more pairs of shoes would be more likely to purchase more products.  </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800" b="0" i="0" u="none" strike="noStrike" cap="none" dirty="0">
                <a:solidFill>
                  <a:srgbClr val="000000"/>
                </a:solidFill>
                <a:latin typeface="Roboto"/>
                <a:ea typeface="Roboto"/>
                <a:cs typeface="Roboto"/>
                <a:sym typeface="Roboto"/>
              </a:rPr>
              <a:t>You can </a:t>
            </a:r>
            <a:r>
              <a:rPr lang="en-US" sz="800" dirty="0">
                <a:latin typeface="Roboto"/>
                <a:ea typeface="Roboto"/>
                <a:cs typeface="Roboto"/>
                <a:sym typeface="Roboto"/>
              </a:rPr>
              <a:t>calculate if answering the quiz questions has a better chance of making a sale by comparing conversion rates from the </a:t>
            </a:r>
            <a:r>
              <a:rPr lang="en-US" sz="800" dirty="0" err="1">
                <a:latin typeface="Roboto"/>
                <a:ea typeface="Roboto"/>
                <a:cs typeface="Roboto"/>
                <a:sym typeface="Roboto"/>
              </a:rPr>
              <a:t>user_id’s</a:t>
            </a:r>
            <a:r>
              <a:rPr lang="en-US" sz="800" dirty="0">
                <a:latin typeface="Roboto"/>
                <a:ea typeface="Roboto"/>
                <a:cs typeface="Roboto"/>
                <a:sym typeface="Roboto"/>
              </a:rPr>
              <a:t> who answered the question, and those who didn’t, to </a:t>
            </a:r>
            <a:r>
              <a:rPr lang="en-US" sz="800" dirty="0" err="1">
                <a:latin typeface="Roboto"/>
                <a:ea typeface="Roboto"/>
                <a:cs typeface="Roboto"/>
                <a:sym typeface="Roboto"/>
              </a:rPr>
              <a:t>user_id’s</a:t>
            </a:r>
            <a:r>
              <a:rPr lang="en-US" sz="800" dirty="0">
                <a:latin typeface="Roboto"/>
                <a:ea typeface="Roboto"/>
                <a:cs typeface="Roboto"/>
                <a:sym typeface="Roboto"/>
              </a:rPr>
              <a:t> who made a purchase. </a:t>
            </a:r>
            <a:endParaRPr sz="8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D9953CCB-7A97-499A-ADE5-D1EB75F97AB5}"/>
              </a:ext>
            </a:extLst>
          </p:cNvPr>
          <p:cNvPicPr>
            <a:picLocks noChangeAspect="1"/>
          </p:cNvPicPr>
          <p:nvPr/>
        </p:nvPicPr>
        <p:blipFill>
          <a:blip r:embed="rId3"/>
          <a:stretch>
            <a:fillRect/>
          </a:stretch>
        </p:blipFill>
        <p:spPr>
          <a:xfrm>
            <a:off x="398231" y="2879398"/>
            <a:ext cx="4487467" cy="2068327"/>
          </a:xfrm>
          <a:prstGeom prst="rect">
            <a:avLst/>
          </a:prstGeom>
        </p:spPr>
      </p:pic>
    </p:spTree>
    <p:extLst>
      <p:ext uri="{BB962C8B-B14F-4D97-AF65-F5344CB8AC3E}">
        <p14:creationId xmlns:p14="http://schemas.microsoft.com/office/powerpoint/2010/main" val="423068952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809</Words>
  <Application>Microsoft Office PowerPoint</Application>
  <PresentationFormat>On-screen Show (16:9)</PresentationFormat>
  <Paragraphs>107</Paragraphs>
  <Slides>8</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Dosis</vt:lpstr>
      <vt:lpstr>Roboto Black</vt:lpstr>
      <vt:lpstr>Courier New</vt:lpstr>
      <vt:lpstr>Arial</vt:lpstr>
      <vt:lpstr>Roboto</vt:lpstr>
      <vt:lpstr>Roboto Thin</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wheaton</dc:creator>
  <cp:lastModifiedBy>kevin wheaton</cp:lastModifiedBy>
  <cp:revision>10</cp:revision>
  <dcterms:modified xsi:type="dcterms:W3CDTF">2019-01-29T03:07:56Z</dcterms:modified>
</cp:coreProperties>
</file>